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74" r:id="rId4"/>
    <p:sldId id="279" r:id="rId5"/>
    <p:sldId id="281" r:id="rId6"/>
    <p:sldId id="284" r:id="rId7"/>
    <p:sldId id="286" r:id="rId8"/>
    <p:sldId id="285" r:id="rId9"/>
    <p:sldId id="280" r:id="rId10"/>
    <p:sldId id="275" r:id="rId11"/>
    <p:sldId id="276" r:id="rId12"/>
    <p:sldId id="277" r:id="rId13"/>
    <p:sldId id="27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95"/>
  </p:normalViewPr>
  <p:slideViewPr>
    <p:cSldViewPr snapToGrid="0" snapToObjects="1">
      <p:cViewPr varScale="1">
        <p:scale>
          <a:sx n="90" d="100"/>
          <a:sy n="90" d="100"/>
        </p:scale>
        <p:origin x="232" y="600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tiff>
</file>

<file path=ppt/media/image11.tiff>
</file>

<file path=ppt/media/image12.tiff>
</file>

<file path=ppt/media/image2.tiff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CAA56B-4098-DC40-ABF8-39B4C89FD567}" type="datetimeFigureOut">
              <a:rPr lang="en-US" smtClean="0"/>
              <a:t>5/26/18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66DF45-1346-7E48-95ED-83DAD2BB4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63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43D1A-8564-FD48-BCFE-60410FE0AECB}" type="datetime1">
              <a:rPr lang="en-US" smtClean="0"/>
              <a:t>5/26/18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75374" y="6356350"/>
            <a:ext cx="2743200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</a:defRPr>
            </a:lvl1pPr>
          </a:lstStyle>
          <a:p>
            <a:fld id="{6B7356BC-FCC0-DA40-8531-B5B785E5BF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20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89" y="1506136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D2A5-B159-1C42-ABDC-898580F3B6CE}" type="datetime1">
              <a:rPr lang="en-US" smtClean="0"/>
              <a:t>5/26/18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99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54BE0-63A0-4841-AAC3-28CCBC1E7AEA}" type="datetime1">
              <a:rPr lang="en-US" smtClean="0"/>
              <a:t>5/26/18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37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89" y="1506136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63593-6414-DA46-B0A5-F91A97A98276}" type="datetime1">
              <a:rPr lang="en-US" smtClean="0"/>
              <a:t>5/26/18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6B7356BC-FCC0-DA40-8531-B5B785E5BF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215153" y="119678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189822"/>
            <a:ext cx="12192000" cy="503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/>
          <a:srcRect b="17059"/>
          <a:stretch/>
        </p:blipFill>
        <p:spPr>
          <a:xfrm>
            <a:off x="10813937" y="516536"/>
            <a:ext cx="973351" cy="471890"/>
          </a:xfrm>
          <a:prstGeom prst="rect">
            <a:avLst/>
          </a:prstGeom>
        </p:spPr>
      </p:pic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412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D00A-861A-E445-A2D9-A02B8B729E5C}" type="datetime1">
              <a:rPr lang="en-US" smtClean="0"/>
              <a:t>5/26/18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AE3D2-ADEA-2C44-A02B-2A93C4D1227A}" type="datetime1">
              <a:rPr lang="en-US" smtClean="0"/>
              <a:t>5/26/18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60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7BA9A-E900-414E-A8F1-4A076DBC455B}" type="datetime1">
              <a:rPr lang="en-US" smtClean="0"/>
              <a:t>5/26/18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43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0E0B2-49B8-5640-89AA-C1F6CC379D55}" type="datetime1">
              <a:rPr lang="en-US" smtClean="0"/>
              <a:t>5/26/18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52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C0A3B-E366-BE4A-ADF2-F49918F91E6A}" type="datetime1">
              <a:rPr lang="en-US" smtClean="0"/>
              <a:t>5/26/18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03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15DF0-D1B4-BF40-A2AB-2DCF03A9047A}" type="datetime1">
              <a:rPr lang="en-US" smtClean="0"/>
              <a:t>5/26/18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50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A936F-852D-A342-BD4E-1425FDF75262}" type="datetime1">
              <a:rPr lang="en-US" smtClean="0"/>
              <a:t>5/26/18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603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3FEE4-4C75-BB46-89BC-9598EB47C1C7}" type="datetime1">
              <a:rPr lang="en-US" smtClean="0"/>
              <a:t>5/26/18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356BC-FCC0-DA40-8531-B5B785E5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2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8040" y="4324010"/>
            <a:ext cx="10058401" cy="772425"/>
          </a:xfrm>
        </p:spPr>
        <p:txBody>
          <a:bodyPr>
            <a:noAutofit/>
          </a:bodyPr>
          <a:lstStyle/>
          <a:p>
            <a:r>
              <a:rPr lang="en-US" sz="4800" b="1" i="1" dirty="0"/>
              <a:t>Studying </a:t>
            </a:r>
            <a:r>
              <a:rPr lang="en-US" sz="4800" b="1" i="1" dirty="0" smtClean="0"/>
              <a:t>Street Safety in NYC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0576" y="1223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353235" y="50695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b="17059"/>
          <a:stretch/>
        </p:blipFill>
        <p:spPr>
          <a:xfrm>
            <a:off x="3915596" y="1832751"/>
            <a:ext cx="4432300" cy="214882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45590" y="5254207"/>
            <a:ext cx="55723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Jordan </a:t>
            </a:r>
            <a:r>
              <a:rPr lang="en-US" sz="2000" b="1" dirty="0" err="1" smtClean="0">
                <a:latin typeface="Arial" charset="0"/>
                <a:ea typeface="Arial" charset="0"/>
                <a:cs typeface="Arial" charset="0"/>
              </a:rPr>
              <a:t>Zandi</a:t>
            </a: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 &amp; Jason Goode</a:t>
            </a:r>
          </a:p>
          <a:p>
            <a:pPr algn="ctr"/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Final Project, MPCS 53120</a:t>
            </a:r>
          </a:p>
          <a:p>
            <a:pPr algn="ctr"/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Due: 5/29/18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2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Methods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10</a:t>
            </a:fld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99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Results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11</a:t>
            </a:fld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2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Interpretation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12</a:t>
            </a:fld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94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Key Takeaways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356BC-FCC0-DA40-8531-B5B785E5BF79}" type="slidenum">
              <a:rPr lang="en-US" smtClean="0"/>
              <a:t>13</a:t>
            </a:fld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70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</a:rPr>
              <a:t>Contents</a:t>
            </a:r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39883" y="1379304"/>
            <a:ext cx="1626682" cy="1486306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Overview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762327" y="2343270"/>
            <a:ext cx="1626682" cy="148630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Data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284771" y="3307236"/>
            <a:ext cx="1626682" cy="148630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Analysis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0338494" y="5241557"/>
            <a:ext cx="1626682" cy="148630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7807215" y="4271202"/>
            <a:ext cx="1626682" cy="1486306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Results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80683" y="5815433"/>
            <a:ext cx="21246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Interpretation</a:t>
            </a:r>
            <a:endParaRPr lang="en-US" sz="16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Elbow Connector 15"/>
          <p:cNvCxnSpPr>
            <a:stCxn id="6" idx="4"/>
            <a:endCxn id="10" idx="2"/>
          </p:cNvCxnSpPr>
          <p:nvPr/>
        </p:nvCxnSpPr>
        <p:spPr>
          <a:xfrm rot="16200000" flipH="1">
            <a:off x="1797369" y="2121464"/>
            <a:ext cx="220813" cy="1709103"/>
          </a:xfrm>
          <a:prstGeom prst="bentConnector2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10" idx="4"/>
            <a:endCxn id="11" idx="2"/>
          </p:cNvCxnSpPr>
          <p:nvPr/>
        </p:nvCxnSpPr>
        <p:spPr>
          <a:xfrm rot="16200000" flipH="1">
            <a:off x="4319813" y="3085430"/>
            <a:ext cx="220813" cy="1709103"/>
          </a:xfrm>
          <a:prstGeom prst="bentConnector2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1" idx="4"/>
            <a:endCxn id="13" idx="2"/>
          </p:cNvCxnSpPr>
          <p:nvPr/>
        </p:nvCxnSpPr>
        <p:spPr>
          <a:xfrm rot="16200000" flipH="1">
            <a:off x="6842257" y="4049396"/>
            <a:ext cx="220813" cy="1709103"/>
          </a:xfrm>
          <a:prstGeom prst="bentConnector2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3" idx="4"/>
            <a:endCxn id="12" idx="2"/>
          </p:cNvCxnSpPr>
          <p:nvPr/>
        </p:nvCxnSpPr>
        <p:spPr>
          <a:xfrm rot="16200000" flipH="1">
            <a:off x="9365924" y="5012140"/>
            <a:ext cx="227202" cy="1717938"/>
          </a:xfrm>
          <a:prstGeom prst="bentConnector2">
            <a:avLst/>
          </a:prstGeom>
          <a:ln w="444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98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Overview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6417408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z="1600" smtClean="0"/>
              <a:t>3</a:t>
            </a:fld>
            <a:endParaRPr lang="en-US" sz="1600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1589" y="1890989"/>
            <a:ext cx="618392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Introduction: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Vision Zero is NYC’s primary policy initiative to reduce traffic-related injuries and fatalities. This include various street design, outreach, enforcement, legislation, and campaigns. 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Objective: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 Study the relationship between NYCDOT’s street design safety measures and traffic-related injuries</a:t>
            </a:r>
          </a:p>
          <a:p>
            <a:pPr marL="342900" indent="-342900">
              <a:buFont typeface="Arial" charset="0"/>
              <a:buChar char="•"/>
            </a:pPr>
            <a:endParaRPr lang="en-US" sz="2000" b="1" dirty="0"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Hypothesis</a:t>
            </a:r>
            <a:r>
              <a:rPr lang="en-US" sz="2000" b="1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NYCDOT’s traffic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safety initiatives (detailed below) have a statistically significant reductive impact on the odds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of fatality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and the incidence of injury.</a:t>
            </a:r>
          </a:p>
          <a:p>
            <a:pPr marL="342900" indent="-342900">
              <a:buFont typeface="Arial" charset="0"/>
              <a:buChar char="•"/>
            </a:pPr>
            <a:endParaRPr lang="en-US" sz="20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512" y="1939523"/>
            <a:ext cx="5368229" cy="37912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65319" y="592001"/>
            <a:ext cx="8044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Overview</a:t>
            </a:r>
            <a:endParaRPr lang="en-US" sz="11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41183" y="5888369"/>
            <a:ext cx="4136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NYC Traffic Fatalities (Yearly)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0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Raw Data (Inputs)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7347064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021" y="1504263"/>
            <a:ext cx="5596046" cy="4947638"/>
          </a:xfrm>
          <a:prstGeom prst="rect">
            <a:avLst/>
          </a:prstGeom>
        </p:spPr>
      </p:pic>
      <p:pic>
        <p:nvPicPr>
          <p:cNvPr id="1026" name="Picture 2" descr="http://www.nyc.gov/html/dot/assets/dot_logo_we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27" y="3978082"/>
            <a:ext cx="126682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905402" y="1726086"/>
            <a:ext cx="2234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Base Map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1373" y="2408422"/>
            <a:ext cx="50421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Shapefile (.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shp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) of every street and intersection in NYC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~128,000 intersections (rows in our CSV)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589" y="1781619"/>
            <a:ext cx="1153263" cy="55721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31427" y="3863947"/>
            <a:ext cx="42906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Accident &amp; </a:t>
            </a:r>
            <a:r>
              <a:rPr lang="en-US" sz="2800" b="1" smtClean="0">
                <a:latin typeface="Arial" charset="0"/>
                <a:ea typeface="Arial" charset="0"/>
                <a:cs typeface="Arial" charset="0"/>
              </a:rPr>
              <a:t>Street Attribute Data</a:t>
            </a:r>
            <a:endParaRPr lang="en-US" sz="2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1373" y="4896027"/>
            <a:ext cx="50421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4 CSVs of fatality and injury data by month and type, with corresponding 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/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lon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14 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GeoJSONs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 that define map locations of street attributes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924001" y="428679"/>
            <a:ext cx="645684" cy="584966"/>
            <a:chOff x="9815513" y="414636"/>
            <a:chExt cx="645684" cy="584966"/>
          </a:xfrm>
        </p:grpSpPr>
        <p:sp>
          <p:nvSpPr>
            <p:cNvPr id="16" name="Oval 15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56880" y="563670"/>
              <a:ext cx="539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7072601" y="6527243"/>
            <a:ext cx="4136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EX: Leading Pedestrian Intervals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954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</a:t>
            </a:r>
            <a:r>
              <a:rPr lang="en-US" dirty="0" smtClean="0"/>
              <a:t>(Predictors &amp; Outcomes)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12137" y="6460199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43588" y="2034456"/>
            <a:ext cx="5116249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Arterial Slow Zones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Enhanced Crossings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Leading Pedestrian Intervals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Street Improvement Corridors/Intersections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Left Turn Traffic Calming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Speed Humps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Safe Streets for Seniors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Neighborhood Slow Zone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Month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636" y="2389891"/>
            <a:ext cx="2073578" cy="209260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800458" y="6006630"/>
            <a:ext cx="3364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smtClean="0">
                <a:latin typeface="Arial" charset="0"/>
                <a:ea typeface="Arial" charset="0"/>
                <a:cs typeface="Arial" charset="0"/>
              </a:rPr>
              <a:t>Cyclist</a:t>
            </a:r>
          </a:p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 Injuries / Fatalities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70"/>
          <a:stretch/>
        </p:blipFill>
        <p:spPr>
          <a:xfrm>
            <a:off x="9728693" y="2394250"/>
            <a:ext cx="1967795" cy="209260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506084" y="4692997"/>
            <a:ext cx="24575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Leading Pedestrian Interval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133" y="2868775"/>
            <a:ext cx="2455641" cy="161635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838872" y="4633302"/>
            <a:ext cx="24575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Slow Zones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9924001" y="428679"/>
            <a:ext cx="645684" cy="584966"/>
            <a:chOff x="9815513" y="414636"/>
            <a:chExt cx="645684" cy="584966"/>
          </a:xfrm>
        </p:grpSpPr>
        <p:sp>
          <p:nvSpPr>
            <p:cNvPr id="24" name="Oval 23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856880" y="563670"/>
              <a:ext cx="539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27" name="Triangle 26"/>
          <p:cNvSpPr/>
          <p:nvPr/>
        </p:nvSpPr>
        <p:spPr>
          <a:xfrm rot="10800000">
            <a:off x="1255970" y="5419475"/>
            <a:ext cx="9515475" cy="46758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242888" y="5290283"/>
            <a:ext cx="1161573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953800" y="5427419"/>
            <a:ext cx="22341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Outcomes</a:t>
            </a:r>
            <a:endParaRPr lang="en-US" sz="20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259958" y="1445652"/>
            <a:ext cx="9523779" cy="3356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886604" y="1415804"/>
            <a:ext cx="22341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Predictors</a:t>
            </a:r>
            <a:endParaRPr lang="en-US" sz="20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7912" y="5915168"/>
            <a:ext cx="834656" cy="834656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9433" y="5990981"/>
            <a:ext cx="771681" cy="771681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953800" y="6070985"/>
            <a:ext cx="3364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Motor Vehicle </a:t>
            </a:r>
          </a:p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Injuries / Fatalities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31556" y="6034186"/>
            <a:ext cx="3364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Pedestrian </a:t>
            </a:r>
          </a:p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600" b="1" dirty="0" smtClean="0">
                <a:latin typeface="Arial" charset="0"/>
                <a:ea typeface="Arial" charset="0"/>
                <a:cs typeface="Arial" charset="0"/>
              </a:rPr>
              <a:t>Injuries / Fatalities</a:t>
            </a:r>
            <a:endParaRPr lang="en-US" sz="16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7637" y="6006630"/>
            <a:ext cx="785547" cy="785547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4171660" y="4651952"/>
            <a:ext cx="24575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200" b="1" dirty="0" smtClean="0">
                <a:latin typeface="Arial" charset="0"/>
                <a:ea typeface="Arial" charset="0"/>
                <a:cs typeface="Arial" charset="0"/>
              </a:rPr>
              <a:t>Enhanced Crossing</a:t>
            </a:r>
            <a:endParaRPr lang="en-US" sz="12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58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Wrangling </a:t>
            </a:r>
            <a:r>
              <a:rPr lang="en-US" dirty="0" err="1" smtClean="0"/>
              <a:t>GeoSpatial</a:t>
            </a:r>
            <a:r>
              <a:rPr lang="en-US" dirty="0" smtClean="0"/>
              <a:t> Data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7347064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6</a:t>
            </a:fld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869907" y="3745801"/>
            <a:ext cx="214688" cy="22444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943348" y="4066476"/>
            <a:ext cx="2071688" cy="171450"/>
          </a:xfrm>
          <a:prstGeom prst="line">
            <a:avLst/>
          </a:prstGeom>
          <a:ln w="762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nip Diagonal Corner Rectangle 10"/>
          <p:cNvSpPr/>
          <p:nvPr/>
        </p:nvSpPr>
        <p:spPr>
          <a:xfrm>
            <a:off x="10572741" y="3243843"/>
            <a:ext cx="1311503" cy="1228364"/>
          </a:xfrm>
          <a:prstGeom prst="snip2DiagRect">
            <a:avLst>
              <a:gd name="adj1" fmla="val 34419"/>
              <a:gd name="adj2" fmla="val 16667"/>
            </a:avLst>
          </a:prstGeom>
          <a:noFill/>
          <a:ln w="76200">
            <a:solidFill>
              <a:schemeClr val="accent2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04195" y="4251971"/>
            <a:ext cx="1678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Point</a:t>
            </a:r>
          </a:p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400" b="1" dirty="0" err="1" smtClean="0">
                <a:latin typeface="Arial" charset="0"/>
                <a:ea typeface="Arial" charset="0"/>
                <a:cs typeface="Arial" charset="0"/>
              </a:rPr>
              <a:t>x,y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31959" y="4472207"/>
            <a:ext cx="2244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smtClean="0">
                <a:latin typeface="Arial" charset="0"/>
                <a:ea typeface="Arial" charset="0"/>
                <a:cs typeface="Arial" charset="0"/>
              </a:rPr>
              <a:t>LineString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178405" y="4593785"/>
            <a:ext cx="2244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Polygon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5979192" y="1815530"/>
            <a:ext cx="262192" cy="256152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1420163" y="2217638"/>
            <a:ext cx="4051951" cy="1332413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16200000">
            <a:off x="5136712" y="2833303"/>
            <a:ext cx="1308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smtClean="0">
                <a:latin typeface="Arial" charset="0"/>
                <a:ea typeface="Arial" charset="0"/>
                <a:cs typeface="Arial" charset="0"/>
              </a:rPr>
              <a:t>Lies on?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 rot="20170969">
            <a:off x="2534257" y="2424217"/>
            <a:ext cx="1823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Equals?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6110288" y="2301292"/>
            <a:ext cx="1" cy="1604433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653353" y="2188559"/>
            <a:ext cx="3859291" cy="1229289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301091">
            <a:off x="7852208" y="2390298"/>
            <a:ext cx="19883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000" b="1" smtClean="0">
                <a:latin typeface="Arial" charset="0"/>
                <a:ea typeface="Arial" charset="0"/>
                <a:cs typeface="Arial" charset="0"/>
              </a:rPr>
              <a:t>Lies within?</a:t>
            </a:r>
            <a:endParaRPr lang="en-US" sz="2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50604" y="1288344"/>
            <a:ext cx="276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Intersection </a:t>
            </a:r>
            <a:r>
              <a:rPr lang="en-US" sz="2400" b="1" smtClean="0"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400" b="1" dirty="0" err="1" smtClean="0">
                <a:latin typeface="Arial" charset="0"/>
                <a:ea typeface="Arial" charset="0"/>
                <a:cs typeface="Arial" charset="0"/>
              </a:rPr>
              <a:t>x,y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083347" y="4667470"/>
            <a:ext cx="3024691" cy="137981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6104928" y="5154765"/>
            <a:ext cx="5360" cy="101162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7107178" y="4771421"/>
            <a:ext cx="3291829" cy="121052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936233" y="6202840"/>
            <a:ext cx="4235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Binary Classification (T/F)</a:t>
            </a:r>
            <a:endParaRPr lang="en-US" sz="2400" b="1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0015864" y="438168"/>
            <a:ext cx="645684" cy="584966"/>
            <a:chOff x="9815513" y="414636"/>
            <a:chExt cx="645684" cy="584966"/>
          </a:xfrm>
        </p:grpSpPr>
        <p:sp>
          <p:nvSpPr>
            <p:cNvPr id="53" name="Oval 52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856880" y="563670"/>
              <a:ext cx="53945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Data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487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6" grpId="0"/>
      <p:bldP spid="17" grpId="0"/>
      <p:bldP spid="18" grpId="0"/>
      <p:bldP spid="19" grpId="0" animBg="1"/>
      <p:bldP spid="23" grpId="0"/>
      <p:bldP spid="25" grpId="0"/>
      <p:bldP spid="30" grpId="0"/>
      <p:bldP spid="31" grpId="0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Methods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1044" y="7347064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mtClean="0"/>
              <a:t>7</a:t>
            </a:fld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9840188" y="428679"/>
            <a:ext cx="789811" cy="584966"/>
            <a:chOff x="9731700" y="414636"/>
            <a:chExt cx="789811" cy="584966"/>
          </a:xfrm>
        </p:grpSpPr>
        <p:sp>
          <p:nvSpPr>
            <p:cNvPr id="50" name="Oval 49"/>
            <p:cNvSpPr/>
            <p:nvPr/>
          </p:nvSpPr>
          <p:spPr>
            <a:xfrm>
              <a:off x="9815513" y="414636"/>
              <a:ext cx="645684" cy="584966"/>
            </a:xfrm>
            <a:prstGeom prst="ellips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731700" y="549382"/>
              <a:ext cx="78981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Analysis</a:t>
              </a:r>
              <a:endParaRPr lang="en-US" sz="11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21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(Predictors)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296402" y="7479210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z="2400" smtClean="0"/>
              <a:t>8</a:t>
            </a:fld>
            <a:endParaRPr lang="en-US" sz="2400" dirty="0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92439" y="1986340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 smtClean="0"/>
              <a:t>Arterial Slow Zones</a:t>
            </a:r>
            <a:endParaRPr lang="en-US" sz="2800" b="1" dirty="0"/>
          </a:p>
        </p:txBody>
      </p:sp>
      <p:sp>
        <p:nvSpPr>
          <p:cNvPr id="5" name="Rectangle 4"/>
          <p:cNvSpPr/>
          <p:nvPr/>
        </p:nvSpPr>
        <p:spPr>
          <a:xfrm>
            <a:off x="739683" y="2947100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/>
              <a:t>Speed </a:t>
            </a:r>
            <a:r>
              <a:rPr lang="en-US" sz="2800" b="1" dirty="0" smtClean="0"/>
              <a:t>Humps</a:t>
            </a:r>
            <a:endParaRPr lang="en-US" sz="2800" b="1" dirty="0"/>
          </a:p>
        </p:txBody>
      </p:sp>
      <p:sp>
        <p:nvSpPr>
          <p:cNvPr id="6" name="Rectangle 5"/>
          <p:cNvSpPr/>
          <p:nvPr/>
        </p:nvSpPr>
        <p:spPr>
          <a:xfrm>
            <a:off x="739683" y="4035882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 smtClean="0"/>
              <a:t>Safe </a:t>
            </a:r>
            <a:r>
              <a:rPr lang="en-US" sz="2800" b="1" dirty="0"/>
              <a:t>Streets for </a:t>
            </a:r>
            <a:r>
              <a:rPr lang="en-US" sz="2800" b="1" dirty="0" smtClean="0"/>
              <a:t>Seniors</a:t>
            </a:r>
            <a:endParaRPr lang="en-US" sz="2800" b="1" dirty="0"/>
          </a:p>
        </p:txBody>
      </p:sp>
      <p:sp>
        <p:nvSpPr>
          <p:cNvPr id="7" name="Rectangle 6"/>
          <p:cNvSpPr/>
          <p:nvPr/>
        </p:nvSpPr>
        <p:spPr>
          <a:xfrm>
            <a:off x="739682" y="5178138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/>
              <a:t>The Neighborhood Slow </a:t>
            </a:r>
            <a:r>
              <a:rPr lang="en-US" sz="2800" b="1" dirty="0" smtClean="0"/>
              <a:t>Zone</a:t>
            </a:r>
            <a:endParaRPr lang="en-US" sz="2800" b="1" dirty="0"/>
          </a:p>
        </p:txBody>
      </p:sp>
      <p:sp>
        <p:nvSpPr>
          <p:cNvPr id="8" name="Rectangle 7"/>
          <p:cNvSpPr/>
          <p:nvPr/>
        </p:nvSpPr>
        <p:spPr>
          <a:xfrm>
            <a:off x="739681" y="6470800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/>
              <a:t>Priority </a:t>
            </a:r>
            <a:r>
              <a:rPr lang="en-US" sz="2800" b="1" dirty="0" smtClean="0"/>
              <a:t>Corridors</a:t>
            </a:r>
            <a:endParaRPr lang="en-US" sz="2800" b="1" dirty="0"/>
          </a:p>
        </p:txBody>
      </p:sp>
      <p:sp>
        <p:nvSpPr>
          <p:cNvPr id="9" name="Rectangle 8"/>
          <p:cNvSpPr/>
          <p:nvPr/>
        </p:nvSpPr>
        <p:spPr>
          <a:xfrm>
            <a:off x="6878936" y="2045826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 smtClean="0"/>
              <a:t>Left Turn Traffic Calming</a:t>
            </a:r>
            <a:endParaRPr lang="en-US" sz="2800" b="1" dirty="0"/>
          </a:p>
        </p:txBody>
      </p:sp>
      <p:sp>
        <p:nvSpPr>
          <p:cNvPr id="10" name="Rectangle 9"/>
          <p:cNvSpPr/>
          <p:nvPr/>
        </p:nvSpPr>
        <p:spPr>
          <a:xfrm>
            <a:off x="6878936" y="3138596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/>
              <a:t>Enhanced </a:t>
            </a:r>
            <a:r>
              <a:rPr lang="en-US" sz="2800" b="1" smtClean="0"/>
              <a:t>Crossings</a:t>
            </a:r>
            <a:endParaRPr lang="en-US" sz="2800" b="1" dirty="0"/>
          </a:p>
        </p:txBody>
      </p:sp>
      <p:sp>
        <p:nvSpPr>
          <p:cNvPr id="11" name="Rectangle 10"/>
          <p:cNvSpPr/>
          <p:nvPr/>
        </p:nvSpPr>
        <p:spPr>
          <a:xfrm>
            <a:off x="6878936" y="4010938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 smtClean="0"/>
              <a:t>Leading Pedestrian Intervals</a:t>
            </a:r>
            <a:endParaRPr lang="en-US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6864648" y="5102585"/>
            <a:ext cx="4580015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/>
              <a:t>Street </a:t>
            </a:r>
            <a:r>
              <a:rPr lang="en-US" sz="2800" b="1"/>
              <a:t>Improvement </a:t>
            </a:r>
            <a:r>
              <a:rPr lang="en-US" sz="2800" b="1" smtClean="0"/>
              <a:t>Corridors</a:t>
            </a:r>
            <a:endParaRPr lang="en-US" sz="2800" b="1" dirty="0"/>
          </a:p>
        </p:txBody>
      </p:sp>
      <p:sp>
        <p:nvSpPr>
          <p:cNvPr id="14" name="Rectangle 13"/>
          <p:cNvSpPr/>
          <p:nvPr/>
        </p:nvSpPr>
        <p:spPr>
          <a:xfrm>
            <a:off x="6878936" y="6470800"/>
            <a:ext cx="4580015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smtClean="0"/>
              <a:t>Month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5739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589" y="299793"/>
            <a:ext cx="10515600" cy="90537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Data (Predictors)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296402" y="7479210"/>
            <a:ext cx="2743200" cy="365125"/>
          </a:xfrm>
        </p:spPr>
        <p:txBody>
          <a:bodyPr/>
          <a:lstStyle/>
          <a:p>
            <a:fld id="{6B7356BC-FCC0-DA40-8531-B5B785E5BF79}" type="slidenum">
              <a:rPr lang="en-US" sz="2400" smtClean="0"/>
              <a:t>9</a:t>
            </a:fld>
            <a:endParaRPr lang="en-US" sz="2400" dirty="0"/>
          </a:p>
        </p:txBody>
      </p:sp>
      <p:sp>
        <p:nvSpPr>
          <p:cNvPr id="15" name="Oval 14"/>
          <p:cNvSpPr/>
          <p:nvPr/>
        </p:nvSpPr>
        <p:spPr>
          <a:xfrm>
            <a:off x="9844166" y="421048"/>
            <a:ext cx="668478" cy="662865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63864" y="1800596"/>
            <a:ext cx="4580015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Arterial </a:t>
            </a:r>
            <a:r>
              <a:rPr lang="en-US" dirty="0"/>
              <a:t>Slow Zone program uses a combination of a lower speed limit, signal timing changes, distinctive signs and increased enforcement to improve safety on some of New York City's most high-crash corridors. </a:t>
            </a:r>
          </a:p>
        </p:txBody>
      </p:sp>
      <p:sp>
        <p:nvSpPr>
          <p:cNvPr id="5" name="Rectangle 4"/>
          <p:cNvSpPr/>
          <p:nvPr/>
        </p:nvSpPr>
        <p:spPr>
          <a:xfrm>
            <a:off x="711108" y="2761356"/>
            <a:ext cx="458001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Speed Humps </a:t>
            </a:r>
            <a:r>
              <a:rPr lang="en-US" dirty="0"/>
              <a:t>are a raised area of a roadway designed to reduce vehicle speeds. Dates reflect the first time a speed hump was installed at a location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711108" y="3850138"/>
            <a:ext cx="4580015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The Safe Streets for Seniors program is an initiative aimed at increasing safety for older New Yorkers. </a:t>
            </a:r>
          </a:p>
        </p:txBody>
      </p:sp>
      <p:sp>
        <p:nvSpPr>
          <p:cNvPr id="7" name="Rectangle 6"/>
          <p:cNvSpPr/>
          <p:nvPr/>
        </p:nvSpPr>
        <p:spPr>
          <a:xfrm>
            <a:off x="734554" y="4754882"/>
            <a:ext cx="458001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The Neighborhood Slow Zone program is an application based program which takes a neighborhood area and reduces the speed limit to 20 mph</a:t>
            </a:r>
          </a:p>
        </p:txBody>
      </p:sp>
      <p:sp>
        <p:nvSpPr>
          <p:cNvPr id="8" name="Rectangle 7"/>
          <p:cNvSpPr/>
          <p:nvPr/>
        </p:nvSpPr>
        <p:spPr>
          <a:xfrm>
            <a:off x="711108" y="5949882"/>
            <a:ext cx="4580015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Priority Corridors where the signal progression has been changed to match the 25 MPH speed limit.</a:t>
            </a:r>
          </a:p>
        </p:txBody>
      </p:sp>
      <p:sp>
        <p:nvSpPr>
          <p:cNvPr id="9" name="Rectangle 8"/>
          <p:cNvSpPr/>
          <p:nvPr/>
        </p:nvSpPr>
        <p:spPr>
          <a:xfrm>
            <a:off x="6725042" y="1699199"/>
            <a:ext cx="458001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Intersections where DOT installs traffic calming measures that guide drivers to turn left at a safer speed and angle, as well as increase visibility for pedestrians in the crosswalk. 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30554" y="2790782"/>
            <a:ext cx="458001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Enhanced Crossings are marked high-visibility crosswalks on calm streets with low vehicle volumes and a strong pedestrian desire to cross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006395" y="4215768"/>
            <a:ext cx="4580015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Intersections where DOT installs signals that show a walk sign for pedestrians before showing a green light to vehicle traffic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006395" y="5592559"/>
            <a:ext cx="4580015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Street Improvement Projects (SIPs) (corridors and intersections) Safety-oriented engineering improvements that use multiple treatments (signals, markings, concrete </a:t>
            </a:r>
            <a:r>
              <a:rPr lang="en-US" dirty="0" err="1"/>
              <a:t>etc</a:t>
            </a:r>
            <a:r>
              <a:rPr lang="en-US" dirty="0"/>
              <a:t>) on both corridors and intersections</a:t>
            </a:r>
          </a:p>
        </p:txBody>
      </p:sp>
    </p:spTree>
    <p:extLst>
      <p:ext uri="{BB962C8B-B14F-4D97-AF65-F5344CB8AC3E}">
        <p14:creationId xmlns:p14="http://schemas.microsoft.com/office/powerpoint/2010/main" val="25267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525</Words>
  <Application>Microsoft Macintosh PowerPoint</Application>
  <PresentationFormat>Widescreen</PresentationFormat>
  <Paragraphs>98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Arial</vt:lpstr>
      <vt:lpstr>Office Theme</vt:lpstr>
      <vt:lpstr>PowerPoint Presentation</vt:lpstr>
      <vt:lpstr>Contents</vt:lpstr>
      <vt:lpstr>Overview</vt:lpstr>
      <vt:lpstr>Raw Data (Inputs)</vt:lpstr>
      <vt:lpstr>Data (Predictors &amp; Outcomes)</vt:lpstr>
      <vt:lpstr>Wrangling GeoSpatial Data</vt:lpstr>
      <vt:lpstr>Methods</vt:lpstr>
      <vt:lpstr>Data (Predictors)</vt:lpstr>
      <vt:lpstr>Data (Predictors)</vt:lpstr>
      <vt:lpstr>Methods</vt:lpstr>
      <vt:lpstr>Results</vt:lpstr>
      <vt:lpstr>Interpretation</vt:lpstr>
      <vt:lpstr>Key Takeaways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Goode</dc:creator>
  <cp:lastModifiedBy>Jason Goode</cp:lastModifiedBy>
  <cp:revision>30</cp:revision>
  <dcterms:created xsi:type="dcterms:W3CDTF">2018-05-25T20:21:40Z</dcterms:created>
  <dcterms:modified xsi:type="dcterms:W3CDTF">2018-05-26T21:26:53Z</dcterms:modified>
</cp:coreProperties>
</file>

<file path=docProps/thumbnail.jpeg>
</file>